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9" r:id="rId5"/>
    <p:sldId id="271" r:id="rId6"/>
    <p:sldId id="285" r:id="rId7"/>
    <p:sldId id="286" r:id="rId8"/>
    <p:sldId id="270" r:id="rId9"/>
    <p:sldId id="279" r:id="rId10"/>
    <p:sldId id="280" r:id="rId11"/>
    <p:sldId id="281" r:id="rId12"/>
    <p:sldId id="282" r:id="rId13"/>
    <p:sldId id="283" r:id="rId14"/>
    <p:sldId id="284" r:id="rId15"/>
    <p:sldId id="261" r:id="rId16"/>
    <p:sldId id="265" r:id="rId17"/>
    <p:sldId id="266" r:id="rId18"/>
    <p:sldId id="275" r:id="rId19"/>
    <p:sldId id="277" r:id="rId20"/>
    <p:sldId id="276" r:id="rId21"/>
    <p:sldId id="268" r:id="rId22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61"/>
    <p:restoredTop sz="94641"/>
  </p:normalViewPr>
  <p:slideViewPr>
    <p:cSldViewPr snapToGrid="0">
      <p:cViewPr varScale="1">
        <p:scale>
          <a:sx n="154" d="100"/>
          <a:sy n="154" d="100"/>
        </p:scale>
        <p:origin x="23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C4695-FF4F-4D76-9865-96618F2B6BBD}" type="datetimeFigureOut">
              <a:rPr lang="pt-PT" smtClean="0"/>
              <a:t>21/11/18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40844-F355-4CDD-8DC4-961C040B42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61737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C4695-FF4F-4D76-9865-96618F2B6BBD}" type="datetimeFigureOut">
              <a:rPr lang="pt-PT" smtClean="0"/>
              <a:t>21/11/18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40844-F355-4CDD-8DC4-961C040B42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86604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C4695-FF4F-4D76-9865-96618F2B6BBD}" type="datetimeFigureOut">
              <a:rPr lang="pt-PT" smtClean="0"/>
              <a:t>21/11/18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40844-F355-4CDD-8DC4-961C040B42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21441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C4695-FF4F-4D76-9865-96618F2B6BBD}" type="datetimeFigureOut">
              <a:rPr lang="pt-PT" smtClean="0"/>
              <a:t>21/11/18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40844-F355-4CDD-8DC4-961C040B42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90760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C4695-FF4F-4D76-9865-96618F2B6BBD}" type="datetimeFigureOut">
              <a:rPr lang="pt-PT" smtClean="0"/>
              <a:t>21/11/18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40844-F355-4CDD-8DC4-961C040B42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59700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C4695-FF4F-4D76-9865-96618F2B6BBD}" type="datetimeFigureOut">
              <a:rPr lang="pt-PT" smtClean="0"/>
              <a:t>21/11/18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40844-F355-4CDD-8DC4-961C040B42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08422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C4695-FF4F-4D76-9865-96618F2B6BBD}" type="datetimeFigureOut">
              <a:rPr lang="pt-PT" smtClean="0"/>
              <a:t>21/11/18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40844-F355-4CDD-8DC4-961C040B42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61327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C4695-FF4F-4D76-9865-96618F2B6BBD}" type="datetimeFigureOut">
              <a:rPr lang="pt-PT" smtClean="0"/>
              <a:t>21/11/18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40844-F355-4CDD-8DC4-961C040B42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2557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C4695-FF4F-4D76-9865-96618F2B6BBD}" type="datetimeFigureOut">
              <a:rPr lang="pt-PT" smtClean="0"/>
              <a:t>21/11/18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40844-F355-4CDD-8DC4-961C040B42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79189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C4695-FF4F-4D76-9865-96618F2B6BBD}" type="datetimeFigureOut">
              <a:rPr lang="pt-PT" smtClean="0"/>
              <a:t>21/11/18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40844-F355-4CDD-8DC4-961C040B42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51280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C4695-FF4F-4D76-9865-96618F2B6BBD}" type="datetimeFigureOut">
              <a:rPr lang="pt-PT" smtClean="0"/>
              <a:t>21/11/18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40844-F355-4CDD-8DC4-961C040B428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24317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dirty="0"/>
              <a:t>Clique para editar os estilos</a:t>
            </a:r>
          </a:p>
          <a:p>
            <a:pPr lvl="1"/>
            <a:r>
              <a:rPr lang="pt-PT" dirty="0"/>
              <a:t>Segundo nível</a:t>
            </a:r>
          </a:p>
          <a:p>
            <a:pPr lvl="2"/>
            <a:r>
              <a:rPr lang="pt-PT" dirty="0"/>
              <a:t>Terceiro nível</a:t>
            </a:r>
          </a:p>
          <a:p>
            <a:pPr lvl="3"/>
            <a:r>
              <a:rPr lang="pt-PT" dirty="0"/>
              <a:t>Quarto nível</a:t>
            </a:r>
          </a:p>
          <a:p>
            <a:pPr lvl="4"/>
            <a:r>
              <a:rPr lang="pt-PT" dirty="0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D5CC4695-FF4F-4D76-9865-96618F2B6BBD}" type="datetimeFigureOut">
              <a:rPr lang="pt-PT" smtClean="0"/>
              <a:pPr/>
              <a:t>21/11/18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D4340844-F355-4CDD-8DC4-961C040B428B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83681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hyperlink" Target="mailto:fabio@reduxconsulting.pt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6007648" y="4044100"/>
            <a:ext cx="577267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Vendas, Vendas, Vendas...</a:t>
            </a:r>
          </a:p>
          <a:p>
            <a:r>
              <a:rPr lang="pt-PT" sz="10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 </a:t>
            </a:r>
          </a:p>
        </p:txBody>
      </p:sp>
    </p:spTree>
    <p:extLst>
      <p:ext uri="{BB962C8B-B14F-4D97-AF65-F5344CB8AC3E}">
        <p14:creationId xmlns:p14="http://schemas.microsoft.com/office/powerpoint/2010/main" val="18023781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093415" y="1151255"/>
            <a:ext cx="71849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0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2. Desta forma... </a:t>
            </a:r>
          </a:p>
          <a:p>
            <a:r>
              <a:rPr lang="pt-PT" sz="2000" b="1" u="sng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O sucesso na prospeção depende de 3 condições</a:t>
            </a:r>
            <a:endParaRPr lang="en-GB" sz="2000" b="1" u="sng" dirty="0">
              <a:solidFill>
                <a:srgbClr val="0093E0"/>
              </a:solidFill>
              <a:latin typeface="Verdana" panose="020B0604030504040204" pitchFamily="34" charset="0"/>
              <a:cs typeface="Times New Roman" pitchFamily="18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27D4F932-8577-744E-92A6-86C226018564}"/>
              </a:ext>
            </a:extLst>
          </p:cNvPr>
          <p:cNvSpPr txBox="1"/>
          <p:nvPr/>
        </p:nvSpPr>
        <p:spPr>
          <a:xfrm>
            <a:off x="3093415" y="2286130"/>
            <a:ext cx="8635844" cy="271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50000"/>
              </a:lnSpc>
              <a:buAutoNum type="arabicPeriod"/>
            </a:pPr>
            <a:r>
              <a:rPr lang="pt-PT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Encontrar as empresas certas; </a:t>
            </a:r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pt-PT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Encontrar as pessoas certas; </a:t>
            </a:r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pt-PT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Encontrar um motivo para o cliente querer falar consigo.</a:t>
            </a:r>
          </a:p>
        </p:txBody>
      </p:sp>
    </p:spTree>
    <p:extLst>
      <p:ext uri="{BB962C8B-B14F-4D97-AF65-F5344CB8AC3E}">
        <p14:creationId xmlns:p14="http://schemas.microsoft.com/office/powerpoint/2010/main" val="761242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093415" y="1151255"/>
            <a:ext cx="446949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0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Encontrar as empresas certas</a:t>
            </a:r>
            <a:endParaRPr lang="en-GB" sz="2000" b="1" u="sng" dirty="0">
              <a:solidFill>
                <a:srgbClr val="0093E0"/>
              </a:solidFill>
              <a:latin typeface="Verdana" panose="020B0604030504040204" pitchFamily="34" charset="0"/>
              <a:cs typeface="Times New Roman" pitchFamily="18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27D4F932-8577-744E-92A6-86C226018564}"/>
              </a:ext>
            </a:extLst>
          </p:cNvPr>
          <p:cNvSpPr txBox="1"/>
          <p:nvPr/>
        </p:nvSpPr>
        <p:spPr>
          <a:xfrm>
            <a:off x="3093415" y="2286130"/>
            <a:ext cx="8635844" cy="271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pt-PT" sz="2400" dirty="0"/>
              <a:t>Empresas que beneficiam das soluções que vende Empresas/Setores onde a sua experiência e conhecimento lhe permite gerar valor</a:t>
            </a:r>
            <a:endParaRPr lang="pt-PT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11475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093415" y="1151255"/>
            <a:ext cx="446949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0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Encontrar as empresas certas</a:t>
            </a:r>
          </a:p>
          <a:p>
            <a:r>
              <a:rPr lang="pt-PT" sz="2000" u="sng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E importante definir...</a:t>
            </a:r>
            <a:endParaRPr lang="en-GB" sz="2000" u="sng" dirty="0">
              <a:solidFill>
                <a:srgbClr val="0093E0"/>
              </a:solidFill>
              <a:latin typeface="Verdana" panose="020B0604030504040204" pitchFamily="34" charset="0"/>
              <a:cs typeface="Times New Roman" pitchFamily="18" charset="0"/>
            </a:endParaRPr>
          </a:p>
        </p:txBody>
      </p:sp>
      <p:pic>
        <p:nvPicPr>
          <p:cNvPr id="5" name="Imagem 4" descr="Uma imagem com texto&#10;&#10;&#10;&#10;Descrição gerada automaticamente">
            <a:extLst>
              <a:ext uri="{FF2B5EF4-FFF2-40B4-BE49-F238E27FC236}">
                <a16:creationId xmlns:a16="http://schemas.microsoft.com/office/drawing/2014/main" id="{5F340D9A-A13B-0F46-BBA9-7543E08C37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117" y="2103118"/>
            <a:ext cx="6532723" cy="41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5648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093415" y="1151255"/>
            <a:ext cx="42290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0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Encontrar as pessoas certas</a:t>
            </a:r>
            <a:endParaRPr lang="en-GB" sz="2000" b="1" u="sng" dirty="0">
              <a:solidFill>
                <a:srgbClr val="0093E0"/>
              </a:solidFill>
              <a:latin typeface="Verdana" panose="020B0604030504040204" pitchFamily="34" charset="0"/>
              <a:cs typeface="Times New Roman" pitchFamily="18" charset="0"/>
            </a:endParaRPr>
          </a:p>
        </p:txBody>
      </p:sp>
      <p:pic>
        <p:nvPicPr>
          <p:cNvPr id="5" name="Imagem 4" descr="Uma imagem com captura de ecrã&#10;&#10;&#10;&#10;Descrição gerada automaticamente">
            <a:extLst>
              <a:ext uri="{FF2B5EF4-FFF2-40B4-BE49-F238E27FC236}">
                <a16:creationId xmlns:a16="http://schemas.microsoft.com/office/drawing/2014/main" id="{273EFD6C-7C15-2940-84A5-BD9EFF3E8D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608" y="2194561"/>
            <a:ext cx="9573391" cy="339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0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482320" y="1051502"/>
            <a:ext cx="82782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0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Encontrar um motivo para o cliente querer falar consigo</a:t>
            </a:r>
            <a:endParaRPr lang="en-GB" sz="2000" b="1" u="sng" dirty="0">
              <a:solidFill>
                <a:srgbClr val="0093E0"/>
              </a:solidFill>
              <a:latin typeface="Verdana" panose="020B0604030504040204" pitchFamily="34" charset="0"/>
              <a:cs typeface="Times New Roman" pitchFamily="18" charset="0"/>
            </a:endParaRPr>
          </a:p>
        </p:txBody>
      </p:sp>
      <p:pic>
        <p:nvPicPr>
          <p:cNvPr id="7" name="Imagem 6" descr="Uma imagem com captura de ecrã&#10;&#10;&#10;&#10;Descrição gerada automaticamente">
            <a:extLst>
              <a:ext uri="{FF2B5EF4-FFF2-40B4-BE49-F238E27FC236}">
                <a16:creationId xmlns:a16="http://schemas.microsoft.com/office/drawing/2014/main" id="{8040E002-F8E6-864D-AEBC-834B0F1651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2320" y="1670858"/>
            <a:ext cx="9709680" cy="4723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7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948925" y="1137004"/>
            <a:ext cx="803617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60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E como podemos </a:t>
            </a:r>
          </a:p>
          <a:p>
            <a:r>
              <a:rPr lang="pt-PT" sz="60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implementar o </a:t>
            </a:r>
          </a:p>
          <a:p>
            <a:r>
              <a:rPr lang="pt-PT" sz="60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Departamento de </a:t>
            </a:r>
          </a:p>
          <a:p>
            <a:r>
              <a:rPr lang="pt-PT" sz="96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Vendas</a:t>
            </a:r>
          </a:p>
          <a:p>
            <a:r>
              <a:rPr lang="pt-PT" sz="60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No nosso projeto?</a:t>
            </a:r>
          </a:p>
        </p:txBody>
      </p:sp>
    </p:spTree>
    <p:extLst>
      <p:ext uri="{BB962C8B-B14F-4D97-AF65-F5344CB8AC3E}">
        <p14:creationId xmlns:p14="http://schemas.microsoft.com/office/powerpoint/2010/main" val="2404225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A962097A-AC86-6F49-A90F-96D377D49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1698" y="643466"/>
            <a:ext cx="572860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8799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103304" y="685741"/>
            <a:ext cx="48349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0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4. Conhecem o Funil de Vendas?</a:t>
            </a:r>
          </a:p>
        </p:txBody>
      </p:sp>
      <p:pic>
        <p:nvPicPr>
          <p:cNvPr id="6" name="Imagem 5" descr="Uma imagem com texto&#10;&#10;&#10;&#10;Descrição gerada automaticamente">
            <a:extLst>
              <a:ext uri="{FF2B5EF4-FFF2-40B4-BE49-F238E27FC236}">
                <a16:creationId xmlns:a16="http://schemas.microsoft.com/office/drawing/2014/main" id="{009FA1C3-32ED-0D48-A0C9-3EC315E079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304" y="1236381"/>
            <a:ext cx="6404009" cy="5621619"/>
          </a:xfrm>
          <a:prstGeom prst="rect">
            <a:avLst/>
          </a:prstGeom>
        </p:spPr>
      </p:pic>
      <p:sp>
        <p:nvSpPr>
          <p:cNvPr id="7" name="CaixaDeTexto 1">
            <a:extLst>
              <a:ext uri="{FF2B5EF4-FFF2-40B4-BE49-F238E27FC236}">
                <a16:creationId xmlns:a16="http://schemas.microsoft.com/office/drawing/2014/main" id="{E3C9B0A5-1E27-3C40-B604-85C665092619}"/>
              </a:ext>
            </a:extLst>
          </p:cNvPr>
          <p:cNvSpPr txBox="1"/>
          <p:nvPr/>
        </p:nvSpPr>
        <p:spPr>
          <a:xfrm>
            <a:off x="9534327" y="1236381"/>
            <a:ext cx="2290159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PT" b="1" dirty="0"/>
              <a:t>Lei: “causa e efeito!”</a:t>
            </a:r>
          </a:p>
          <a:p>
            <a:pPr marL="285750" indent="-285750" algn="ctr">
              <a:buFontTx/>
              <a:buChar char="-"/>
            </a:pPr>
            <a:r>
              <a:rPr lang="pt-PT" u="sng" dirty="0"/>
              <a:t>Causas</a:t>
            </a:r>
            <a:r>
              <a:rPr lang="pt-PT" dirty="0"/>
              <a:t> (Contactos, Reunião, </a:t>
            </a:r>
            <a:r>
              <a:rPr lang="pt-PT" dirty="0" err="1"/>
              <a:t>etc</a:t>
            </a:r>
            <a:r>
              <a:rPr lang="pt-PT" dirty="0"/>
              <a:t>)</a:t>
            </a:r>
          </a:p>
          <a:p>
            <a:pPr marL="285750" indent="-285750" algn="ctr">
              <a:buFontTx/>
              <a:buChar char="-"/>
            </a:pPr>
            <a:r>
              <a:rPr lang="pt-PT" u="sng" dirty="0"/>
              <a:t>Efeito</a:t>
            </a:r>
            <a:r>
              <a:rPr lang="pt-PT" dirty="0"/>
              <a:t> (Resultados / Vendas)</a:t>
            </a:r>
          </a:p>
        </p:txBody>
      </p:sp>
      <p:sp>
        <p:nvSpPr>
          <p:cNvPr id="8" name="CaixaDeTexto 2">
            <a:extLst>
              <a:ext uri="{FF2B5EF4-FFF2-40B4-BE49-F238E27FC236}">
                <a16:creationId xmlns:a16="http://schemas.microsoft.com/office/drawing/2014/main" id="{93CD1486-9587-4F4E-AD54-C3647DC05A0E}"/>
              </a:ext>
            </a:extLst>
          </p:cNvPr>
          <p:cNvSpPr txBox="1"/>
          <p:nvPr/>
        </p:nvSpPr>
        <p:spPr>
          <a:xfrm>
            <a:off x="9507313" y="2816877"/>
            <a:ext cx="2290159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PT" b="1" dirty="0"/>
              <a:t>Alerta Importante!</a:t>
            </a:r>
          </a:p>
          <a:p>
            <a:pPr algn="ctr"/>
            <a:r>
              <a:rPr lang="pt-PT" u="sng" dirty="0"/>
              <a:t>A Proposta vem sempre depois do Descobre a 90%!</a:t>
            </a:r>
            <a:endParaRPr lang="pt-PT" dirty="0"/>
          </a:p>
        </p:txBody>
      </p:sp>
      <p:sp>
        <p:nvSpPr>
          <p:cNvPr id="9" name="CaixaDeTexto 3">
            <a:extLst>
              <a:ext uri="{FF2B5EF4-FFF2-40B4-BE49-F238E27FC236}">
                <a16:creationId xmlns:a16="http://schemas.microsoft.com/office/drawing/2014/main" id="{C94DD000-B303-8F4C-8718-A288B03BA072}"/>
              </a:ext>
            </a:extLst>
          </p:cNvPr>
          <p:cNvSpPr txBox="1"/>
          <p:nvPr/>
        </p:nvSpPr>
        <p:spPr>
          <a:xfrm>
            <a:off x="9507313" y="4120374"/>
            <a:ext cx="2290159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PT" b="1" dirty="0"/>
              <a:t>Registar para Medir!</a:t>
            </a:r>
          </a:p>
          <a:p>
            <a:pPr algn="ctr"/>
            <a:r>
              <a:rPr lang="pt-PT" u="sng" dirty="0"/>
              <a:t>Registo diário no CRM é o SEGREDO!</a:t>
            </a:r>
            <a:endParaRPr lang="pt-PT" dirty="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CD3B5A4A-5AD0-7E42-94A0-FE9C2B189C5A}"/>
              </a:ext>
            </a:extLst>
          </p:cNvPr>
          <p:cNvSpPr txBox="1"/>
          <p:nvPr/>
        </p:nvSpPr>
        <p:spPr>
          <a:xfrm>
            <a:off x="8368472" y="5350687"/>
            <a:ext cx="3429000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pt-PT" i="1" dirty="0"/>
              <a:t>“Praticas Simples, repetidas diariamente, de forma disciplinada!” </a:t>
            </a:r>
          </a:p>
          <a:p>
            <a:pPr algn="r"/>
            <a:r>
              <a:rPr lang="mr-IN" b="1" dirty="0"/>
              <a:t>–</a:t>
            </a:r>
            <a:r>
              <a:rPr lang="pt-PT" b="1" dirty="0"/>
              <a:t> </a:t>
            </a:r>
            <a:r>
              <a:rPr lang="pt-PT" b="1" dirty="0" err="1"/>
              <a:t>by</a:t>
            </a:r>
            <a:r>
              <a:rPr lang="pt-PT" b="1" dirty="0"/>
              <a:t> Jim </a:t>
            </a:r>
            <a:r>
              <a:rPr lang="pt-PT" b="1" dirty="0" err="1"/>
              <a:t>Rohn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97728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242367" y="1834083"/>
            <a:ext cx="11069057" cy="3764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48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E agora? </a:t>
            </a:r>
          </a:p>
          <a:p>
            <a:pPr algn="ctr">
              <a:lnSpc>
                <a:spcPct val="150000"/>
              </a:lnSpc>
            </a:pPr>
            <a:r>
              <a:rPr lang="pt-PT" sz="54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Como vamos Vender?</a:t>
            </a:r>
          </a:p>
          <a:p>
            <a:pPr algn="ctr">
              <a:lnSpc>
                <a:spcPct val="150000"/>
              </a:lnSpc>
            </a:pPr>
            <a:r>
              <a:rPr lang="pt-PT" sz="66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Quais os </a:t>
            </a:r>
            <a:r>
              <a:rPr lang="pt-PT" sz="6600" b="1" dirty="0" err="1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próx</a:t>
            </a:r>
            <a:r>
              <a:rPr lang="pt-PT" sz="66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. Passos?</a:t>
            </a:r>
            <a:endParaRPr lang="pt-PT" sz="6600" dirty="0">
              <a:solidFill>
                <a:srgbClr val="0093E0"/>
              </a:solidFill>
              <a:latin typeface="Verdana" panose="020B060403050404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7458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1">
            <a:extLst>
              <a:ext uri="{FF2B5EF4-FFF2-40B4-BE49-F238E27FC236}">
                <a16:creationId xmlns:a16="http://schemas.microsoft.com/office/drawing/2014/main" id="{5F9CFCE6-877F-4858-B8BD-2C52CA8AFB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E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3">
            <a:extLst>
              <a:ext uri="{FF2B5EF4-FFF2-40B4-BE49-F238E27FC236}">
                <a16:creationId xmlns:a16="http://schemas.microsoft.com/office/drawing/2014/main" id="{8213F8A0-12AE-4514-8372-0DD766EC28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56866" y="480060"/>
            <a:ext cx="5458122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m 6" descr="Uma imagem com texto&#10;&#10;&#10;&#10;Descrição gerada automaticamente">
            <a:extLst>
              <a:ext uri="{FF2B5EF4-FFF2-40B4-BE49-F238E27FC236}">
                <a16:creationId xmlns:a16="http://schemas.microsoft.com/office/drawing/2014/main" id="{FF3C0E54-6140-9641-B2E0-3F740A9074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983" y="643467"/>
            <a:ext cx="5027887" cy="5571066"/>
          </a:xfrm>
          <a:prstGeom prst="rect">
            <a:avLst/>
          </a:prstGeom>
        </p:spPr>
      </p:pic>
      <p:sp>
        <p:nvSpPr>
          <p:cNvPr id="20" name="Rectangle 15">
            <a:extLst>
              <a:ext uri="{FF2B5EF4-FFF2-40B4-BE49-F238E27FC236}">
                <a16:creationId xmlns:a16="http://schemas.microsoft.com/office/drawing/2014/main" id="{9EFF17D4-9A8C-4CE5-B096-D8CCD4400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5458121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m 4" descr="Uma imagem com captura de ecrã&#10;&#10;&#10;&#10;Descrição gerada automaticamente">
            <a:extLst>
              <a:ext uri="{FF2B5EF4-FFF2-40B4-BE49-F238E27FC236}">
                <a16:creationId xmlns:a16="http://schemas.microsoft.com/office/drawing/2014/main" id="{E8DF26BB-7090-144E-AEFF-A905DE36BE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03" y="643467"/>
            <a:ext cx="4247938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09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960800" y="638241"/>
            <a:ext cx="7088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000" b="1" dirty="0">
                <a:solidFill>
                  <a:srgbClr val="0093E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 Já agora, é importante saberem que sou eu...</a:t>
            </a:r>
            <a:endParaRPr lang="en-GB" sz="2000" dirty="0">
              <a:solidFill>
                <a:srgbClr val="0093E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Imagem 3" descr="Uma imagem com captura de ecrã&#10;&#10;&#10;&#10;Descrição gerada automaticamente">
            <a:extLst>
              <a:ext uri="{FF2B5EF4-FFF2-40B4-BE49-F238E27FC236}">
                <a16:creationId xmlns:a16="http://schemas.microsoft.com/office/drawing/2014/main" id="{408F2B5A-FB74-B745-ACA0-1BE38FBDD3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800" y="1382735"/>
            <a:ext cx="8844678" cy="531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6562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C8AF6EE6-D201-744E-949F-535C498B8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4644" y="1213682"/>
            <a:ext cx="7390165" cy="4667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250000"/>
              </a:lnSpc>
            </a:pPr>
            <a:r>
              <a:rPr lang="pt-PT" sz="40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Vamos trabalhar?</a:t>
            </a:r>
          </a:p>
          <a:p>
            <a:pPr marL="571500" indent="-571500">
              <a:lnSpc>
                <a:spcPct val="250000"/>
              </a:lnSpc>
              <a:buFont typeface="+mj-lt"/>
              <a:buAutoNum type="arabicPeriod"/>
            </a:pPr>
            <a:r>
              <a:rPr lang="pt-PT" sz="28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Funil de Vendas</a:t>
            </a:r>
          </a:p>
          <a:p>
            <a:pPr marL="571500" indent="-571500">
              <a:lnSpc>
                <a:spcPct val="250000"/>
              </a:lnSpc>
              <a:buFont typeface="+mj-lt"/>
              <a:buAutoNum type="arabicPeriod"/>
            </a:pPr>
            <a:r>
              <a:rPr lang="pt-PT" sz="28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Definir Nichos / Clientes querem</a:t>
            </a:r>
          </a:p>
          <a:p>
            <a:pPr marL="571500" indent="-571500">
              <a:lnSpc>
                <a:spcPct val="250000"/>
              </a:lnSpc>
              <a:buFont typeface="+mj-lt"/>
              <a:buAutoNum type="arabicPeriod"/>
            </a:pPr>
            <a:r>
              <a:rPr lang="pt-PT" sz="28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Dados </a:t>
            </a:r>
            <a:r>
              <a:rPr lang="pt-PT" sz="2800" b="1" dirty="0" err="1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Financeiros.xls</a:t>
            </a:r>
            <a:endParaRPr lang="pt-PT" sz="2800" b="1" dirty="0">
              <a:solidFill>
                <a:srgbClr val="0093E0"/>
              </a:solidFill>
              <a:latin typeface="Verdana" panose="020B060403050404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8125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972675" y="1920895"/>
            <a:ext cx="8033033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3200" b="1" dirty="0">
                <a:solidFill>
                  <a:srgbClr val="0093E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Estou disponível para vos ajudar:</a:t>
            </a:r>
          </a:p>
          <a:p>
            <a:endParaRPr lang="pt-PT" sz="2000" b="1" dirty="0">
              <a:solidFill>
                <a:srgbClr val="0093E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/>
            <a:endParaRPr lang="pt-PT" sz="2000" b="1" dirty="0">
              <a:solidFill>
                <a:srgbClr val="0093E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/>
            <a:r>
              <a:rPr lang="pt-PT" sz="2000" b="1" dirty="0">
                <a:solidFill>
                  <a:srgbClr val="0093E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Fábio Igor</a:t>
            </a:r>
          </a:p>
          <a:p>
            <a:pPr algn="r"/>
            <a:r>
              <a:rPr lang="pt-PT" sz="2000" b="1" dirty="0">
                <a:solidFill>
                  <a:srgbClr val="0093E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912 249 889</a:t>
            </a:r>
          </a:p>
          <a:p>
            <a:pPr algn="r"/>
            <a:r>
              <a:rPr lang="pt-PT" sz="2000" b="1" dirty="0">
                <a:solidFill>
                  <a:srgbClr val="0093E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"/>
              </a:rPr>
              <a:t>fabio@reduxconsulting.pt</a:t>
            </a:r>
            <a:endParaRPr lang="pt-PT" sz="2000" b="1" dirty="0">
              <a:solidFill>
                <a:srgbClr val="0093E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/>
            <a:endParaRPr lang="pt-PT" sz="2000" b="1" dirty="0">
              <a:solidFill>
                <a:srgbClr val="0093E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/>
            <a:r>
              <a:rPr lang="pt-PT" sz="2000" b="1" dirty="0" err="1">
                <a:solidFill>
                  <a:srgbClr val="0093E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Linkedin</a:t>
            </a:r>
            <a:r>
              <a:rPr lang="pt-PT" sz="2000" b="1" dirty="0">
                <a:solidFill>
                  <a:srgbClr val="0093E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algn="r"/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www.linkedin.com</a:t>
            </a:r>
            <a:r>
              <a:rPr lang="pt-PT" dirty="0"/>
              <a:t>/in/fábio-igor-dos-matinhos-04029019</a:t>
            </a:r>
            <a:endParaRPr lang="en-GB" sz="2000" dirty="0">
              <a:solidFill>
                <a:srgbClr val="0093E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33268330-F66C-E84D-962E-4F71075A74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6099" y="5702197"/>
            <a:ext cx="2529609" cy="890422"/>
          </a:xfrm>
          <a:prstGeom prst="rect">
            <a:avLst/>
          </a:prstGeom>
        </p:spPr>
      </p:pic>
      <p:pic>
        <p:nvPicPr>
          <p:cNvPr id="5" name="Imagem 4" descr="Uma imagem com texto, livro&#10;&#10;&#10;&#10;Descrição gerada automaticamente">
            <a:extLst>
              <a:ext uri="{FF2B5EF4-FFF2-40B4-BE49-F238E27FC236}">
                <a16:creationId xmlns:a16="http://schemas.microsoft.com/office/drawing/2014/main" id="{9FDF8347-8E6F-3747-B5D9-D71FFBBFF3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173" y="5563817"/>
            <a:ext cx="2224952" cy="128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159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115179" y="1184505"/>
            <a:ext cx="81435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0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2. O comportamento do consumidor mudou! E agora?!?</a:t>
            </a:r>
            <a:endParaRPr lang="en-GB" sz="2000" b="1" dirty="0">
              <a:solidFill>
                <a:srgbClr val="0093E0"/>
              </a:solidFill>
              <a:latin typeface="Verdana" panose="020B0604030504040204" pitchFamily="34" charset="0"/>
              <a:cs typeface="Times New Roman" pitchFamily="18" charset="0"/>
            </a:endParaRPr>
          </a:p>
        </p:txBody>
      </p:sp>
      <p:sp>
        <p:nvSpPr>
          <p:cNvPr id="4" name="Marcador de Posição do Texto 17">
            <a:extLst>
              <a:ext uri="{FF2B5EF4-FFF2-40B4-BE49-F238E27FC236}">
                <a16:creationId xmlns:a16="http://schemas.microsoft.com/office/drawing/2014/main" id="{4FDBF7B9-5151-CF4F-8444-5AFA11E1A610}"/>
              </a:ext>
            </a:extLst>
          </p:cNvPr>
          <p:cNvSpPr txBox="1">
            <a:spLocks/>
          </p:cNvSpPr>
          <p:nvPr/>
        </p:nvSpPr>
        <p:spPr>
          <a:xfrm>
            <a:off x="2794479" y="1687723"/>
            <a:ext cx="8784976" cy="39857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/>
          <a:lstStyle>
            <a:defPPr>
              <a:defRPr lang="pt-PT"/>
            </a:defPPr>
            <a:lvl1pPr marL="0" algn="ctr" defTabSz="914400" rtl="0" eaLnBrk="1" latinLnBrk="0" hangingPunct="1">
              <a:defRPr sz="1323" b="1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200" u="sng" dirty="0">
                <a:solidFill>
                  <a:srgbClr val="002060"/>
                </a:solidFill>
              </a:rPr>
              <a:t>O que mudou?:</a:t>
            </a:r>
          </a:p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pt-PT" sz="2400" b="0" dirty="0">
                <a:solidFill>
                  <a:srgbClr val="002060"/>
                </a:solidFill>
              </a:rPr>
              <a:t>CONSUMIDOR A PROCURAR!</a:t>
            </a:r>
          </a:p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pt-PT" sz="2400" b="0" dirty="0">
                <a:solidFill>
                  <a:srgbClr val="002060"/>
                </a:solidFill>
              </a:rPr>
              <a:t>REJEIÇÃO! (Cliente rejeita OFERTAS, ele procura!)</a:t>
            </a:r>
          </a:p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pt-PT" sz="2400" b="0" dirty="0">
                <a:solidFill>
                  <a:srgbClr val="002060"/>
                </a:solidFill>
              </a:rPr>
              <a:t>CLIENTE CONSEGUE SER ESPECIALISTA DE QUALQUER COISA!</a:t>
            </a:r>
          </a:p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pt-PT" sz="2400" b="0" dirty="0">
                <a:solidFill>
                  <a:srgbClr val="002060"/>
                </a:solidFill>
              </a:rPr>
              <a:t>ECONOMIA DE </a:t>
            </a:r>
            <a:r>
              <a:rPr lang="pt-PT" sz="2400" b="0" u="sng" dirty="0">
                <a:solidFill>
                  <a:srgbClr val="002060"/>
                </a:solidFill>
              </a:rPr>
              <a:t>NICHOS</a:t>
            </a:r>
            <a:r>
              <a:rPr lang="pt-PT" sz="2400" b="0" dirty="0">
                <a:solidFill>
                  <a:srgbClr val="002060"/>
                </a:solidFill>
              </a:rPr>
              <a:t> E NÃO DE </a:t>
            </a:r>
            <a:r>
              <a:rPr lang="pt-PT" sz="2400" b="0" u="sng" dirty="0">
                <a:solidFill>
                  <a:srgbClr val="002060"/>
                </a:solidFill>
              </a:rPr>
              <a:t>MASSAS</a:t>
            </a:r>
            <a:r>
              <a:rPr lang="pt-PT" sz="2400" b="0" dirty="0">
                <a:solidFill>
                  <a:srgbClr val="002060"/>
                </a:solidFill>
              </a:rPr>
              <a:t>!</a:t>
            </a:r>
          </a:p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pt-PT" sz="2400" b="0" dirty="0">
                <a:solidFill>
                  <a:srgbClr val="002060"/>
                </a:solidFill>
              </a:rPr>
              <a:t>+ ATRATIVOS = (“REPUTAÇÃO”!)</a:t>
            </a:r>
          </a:p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pt-PT" sz="2400" b="0" dirty="0">
                <a:solidFill>
                  <a:srgbClr val="002060"/>
                </a:solidFill>
              </a:rPr>
              <a:t>INFLUÊNCIA </a:t>
            </a:r>
            <a:r>
              <a:rPr lang="pt-PT" sz="2400" b="0" dirty="0" err="1">
                <a:solidFill>
                  <a:srgbClr val="002060"/>
                </a:solidFill>
              </a:rPr>
              <a:t>vs</a:t>
            </a:r>
            <a:r>
              <a:rPr lang="pt-PT" sz="2400" b="0" dirty="0">
                <a:solidFill>
                  <a:srgbClr val="002060"/>
                </a:solidFill>
              </a:rPr>
              <a:t> PERSUAÇÃO! (Temos de ser referenciados!)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BBE36476-9C3A-DA48-91F2-AA543194A0FA}"/>
              </a:ext>
            </a:extLst>
          </p:cNvPr>
          <p:cNvSpPr txBox="1"/>
          <p:nvPr/>
        </p:nvSpPr>
        <p:spPr>
          <a:xfrm>
            <a:off x="2794479" y="5776603"/>
            <a:ext cx="8784976" cy="5890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400" b="1" dirty="0">
                <a:solidFill>
                  <a:srgbClr val="002060"/>
                </a:solidFill>
              </a:rPr>
              <a:t>DEIXAR DE SER </a:t>
            </a:r>
            <a:r>
              <a:rPr lang="pt-PT" sz="2400" b="1" u="sng" dirty="0">
                <a:solidFill>
                  <a:srgbClr val="002060"/>
                </a:solidFill>
              </a:rPr>
              <a:t>CAÇADOR</a:t>
            </a:r>
            <a:r>
              <a:rPr lang="pt-PT" sz="2400" b="1" dirty="0">
                <a:solidFill>
                  <a:srgbClr val="002060"/>
                </a:solidFill>
              </a:rPr>
              <a:t> PASSAR A SER </a:t>
            </a:r>
            <a:r>
              <a:rPr lang="pt-PT" sz="2400" b="1" u="sng" dirty="0">
                <a:solidFill>
                  <a:srgbClr val="002060"/>
                </a:solidFill>
              </a:rPr>
              <a:t>PESCADOR</a:t>
            </a:r>
            <a:r>
              <a:rPr lang="pt-PT" sz="2400" b="1" dirty="0">
                <a:solidFill>
                  <a:srgbClr val="00206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4752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115179" y="1184505"/>
            <a:ext cx="73917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0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2. Criar a nossa REPUTAÇÃO! (“CREDIBILIDADE”)</a:t>
            </a:r>
            <a:endParaRPr lang="en-GB" sz="2000" b="1" dirty="0">
              <a:solidFill>
                <a:srgbClr val="0093E0"/>
              </a:solidFill>
              <a:latin typeface="Verdana" panose="020B0604030504040204" pitchFamily="34" charset="0"/>
              <a:cs typeface="Times New Roman" pitchFamily="18" charset="0"/>
            </a:endParaRPr>
          </a:p>
        </p:txBody>
      </p:sp>
      <p:sp>
        <p:nvSpPr>
          <p:cNvPr id="5" name="Marcador de Posição do Texto 17">
            <a:extLst>
              <a:ext uri="{FF2B5EF4-FFF2-40B4-BE49-F238E27FC236}">
                <a16:creationId xmlns:a16="http://schemas.microsoft.com/office/drawing/2014/main" id="{D7B2D94C-D5C2-9A41-AD3E-340DD710AC82}"/>
              </a:ext>
            </a:extLst>
          </p:cNvPr>
          <p:cNvSpPr txBox="1">
            <a:spLocks/>
          </p:cNvSpPr>
          <p:nvPr/>
        </p:nvSpPr>
        <p:spPr>
          <a:xfrm>
            <a:off x="2938148" y="1687723"/>
            <a:ext cx="8784976" cy="39857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/>
          <a:lstStyle>
            <a:defPPr>
              <a:defRPr lang="pt-PT"/>
            </a:defPPr>
            <a:lvl1pPr marL="0" algn="ctr" defTabSz="914400" rtl="0" eaLnBrk="1" latinLnBrk="0" hangingPunct="1">
              <a:defRPr sz="1323" b="1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200" u="sng" dirty="0">
                <a:solidFill>
                  <a:srgbClr val="002060"/>
                </a:solidFill>
              </a:rPr>
              <a:t>Como?:</a:t>
            </a:r>
          </a:p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pt-PT" sz="2400" b="0" dirty="0">
                <a:solidFill>
                  <a:srgbClr val="002060"/>
                </a:solidFill>
              </a:rPr>
              <a:t>Sites / Blogs com referências positivas de clientes;</a:t>
            </a:r>
          </a:p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pt-PT" sz="2400" b="0" dirty="0">
                <a:solidFill>
                  <a:srgbClr val="002060"/>
                </a:solidFill>
              </a:rPr>
              <a:t>Partilhar informação/conhecimento de forma gratuita;</a:t>
            </a:r>
          </a:p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pt-PT" sz="2400" b="0" dirty="0">
                <a:solidFill>
                  <a:srgbClr val="002060"/>
                </a:solidFill>
              </a:rPr>
              <a:t>Vídeos de Testemunhos de clientes (Case </a:t>
            </a:r>
            <a:r>
              <a:rPr lang="pt-PT" sz="2400" b="0" dirty="0" err="1">
                <a:solidFill>
                  <a:srgbClr val="002060"/>
                </a:solidFill>
              </a:rPr>
              <a:t>Studie</a:t>
            </a:r>
            <a:r>
              <a:rPr lang="pt-PT" sz="2400" b="0" dirty="0">
                <a:solidFill>
                  <a:srgbClr val="002060"/>
                </a:solidFill>
              </a:rPr>
              <a:t>);</a:t>
            </a:r>
          </a:p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pt-PT" sz="2400" b="0" dirty="0">
                <a:solidFill>
                  <a:srgbClr val="002060"/>
                </a:solidFill>
              </a:rPr>
              <a:t>Criar o blog com o nosso perfil (Dar valor útil ao mercado!)</a:t>
            </a:r>
          </a:p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pt-PT" sz="2400" b="0" dirty="0">
                <a:solidFill>
                  <a:srgbClr val="002060"/>
                </a:solidFill>
              </a:rPr>
              <a:t>Forte comunicação pessoal nas redes sociais</a:t>
            </a:r>
          </a:p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pt-PT" sz="2400" b="0" dirty="0">
                <a:solidFill>
                  <a:srgbClr val="002060"/>
                </a:solidFill>
              </a:rPr>
              <a:t>Ter ÉTICA! </a:t>
            </a:r>
            <a:r>
              <a:rPr lang="pt-PT" sz="2400" b="0" u="sng" dirty="0">
                <a:solidFill>
                  <a:srgbClr val="002060"/>
                </a:solidFill>
              </a:rPr>
              <a:t>(Sem isto não há como ser Pescador!)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3DD2354-EA28-4F45-9F29-10A8F0DD216E}"/>
              </a:ext>
            </a:extLst>
          </p:cNvPr>
          <p:cNvSpPr txBox="1"/>
          <p:nvPr/>
        </p:nvSpPr>
        <p:spPr>
          <a:xfrm>
            <a:off x="2938148" y="5963814"/>
            <a:ext cx="8784976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400" b="1" dirty="0">
                <a:solidFill>
                  <a:srgbClr val="002060"/>
                </a:solidFill>
              </a:rPr>
              <a:t>CONFIANÇA</a:t>
            </a:r>
            <a:r>
              <a:rPr lang="pt-PT" sz="2400" b="0" dirty="0">
                <a:solidFill>
                  <a:srgbClr val="002060"/>
                </a:solidFill>
              </a:rPr>
              <a:t> = (COMPETÊNCIA + CARACTER)</a:t>
            </a:r>
          </a:p>
        </p:txBody>
      </p:sp>
    </p:spTree>
    <p:extLst>
      <p:ext uri="{BB962C8B-B14F-4D97-AF65-F5344CB8AC3E}">
        <p14:creationId xmlns:p14="http://schemas.microsoft.com/office/powerpoint/2010/main" val="183812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C1934982-C628-5342-A2E4-0F9F1AAE4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853" y="1"/>
            <a:ext cx="55886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825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captura de ecrã&#10;&#10;&#10;&#10;Descrição gerada automaticamente">
            <a:extLst>
              <a:ext uri="{FF2B5EF4-FFF2-40B4-BE49-F238E27FC236}">
                <a16:creationId xmlns:a16="http://schemas.microsoft.com/office/drawing/2014/main" id="{357F1415-E9EB-064B-B94D-B30C4AEB9E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" b="-1"/>
          <a:stretch/>
        </p:blipFill>
        <p:spPr>
          <a:xfrm>
            <a:off x="20" y="174567"/>
            <a:ext cx="12191980" cy="6857990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AA1EB635-EB2B-044C-827F-F241FFFFE87D}"/>
              </a:ext>
            </a:extLst>
          </p:cNvPr>
          <p:cNvSpPr/>
          <p:nvPr/>
        </p:nvSpPr>
        <p:spPr>
          <a:xfrm>
            <a:off x="74815" y="6209608"/>
            <a:ext cx="1088967" cy="473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68E0029E-7008-4241-8235-3A9E403552F1}"/>
              </a:ext>
            </a:extLst>
          </p:cNvPr>
          <p:cNvSpPr/>
          <p:nvPr/>
        </p:nvSpPr>
        <p:spPr>
          <a:xfrm>
            <a:off x="74814" y="6446520"/>
            <a:ext cx="1088967" cy="473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9D14AE3D-CED8-854F-9035-6F2D807DB805}"/>
              </a:ext>
            </a:extLst>
          </p:cNvPr>
          <p:cNvSpPr/>
          <p:nvPr/>
        </p:nvSpPr>
        <p:spPr>
          <a:xfrm>
            <a:off x="11028218" y="6118167"/>
            <a:ext cx="1088967" cy="739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21716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captura de ecrã&#10;&#10;&#10;&#10;Descrição gerada automaticamente">
            <a:extLst>
              <a:ext uri="{FF2B5EF4-FFF2-40B4-BE49-F238E27FC236}">
                <a16:creationId xmlns:a16="http://schemas.microsoft.com/office/drawing/2014/main" id="{04C76186-1396-0A4E-BA7A-BC916655DD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3" b="1"/>
          <a:stretch/>
        </p:blipFill>
        <p:spPr>
          <a:xfrm>
            <a:off x="20" y="182890"/>
            <a:ext cx="12191980" cy="6857990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2EAFFA01-1FB8-AA49-A49F-1F950DC25059}"/>
              </a:ext>
            </a:extLst>
          </p:cNvPr>
          <p:cNvSpPr/>
          <p:nvPr/>
        </p:nvSpPr>
        <p:spPr>
          <a:xfrm>
            <a:off x="99752" y="6384165"/>
            <a:ext cx="1088967" cy="473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7540EB08-BB8D-4446-8AA2-CBB42C734FCA}"/>
              </a:ext>
            </a:extLst>
          </p:cNvPr>
          <p:cNvSpPr/>
          <p:nvPr/>
        </p:nvSpPr>
        <p:spPr>
          <a:xfrm>
            <a:off x="11103013" y="6251160"/>
            <a:ext cx="1088967" cy="739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15255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115179" y="1184505"/>
            <a:ext cx="73917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0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2. Criar a nossa REPUTAÇÃO! (“CREDIBILIDADE”)</a:t>
            </a:r>
            <a:endParaRPr lang="en-GB" sz="2000" b="1" dirty="0">
              <a:solidFill>
                <a:srgbClr val="0093E0"/>
              </a:solidFill>
              <a:latin typeface="Verdana" panose="020B0604030504040204" pitchFamily="34" charset="0"/>
              <a:cs typeface="Times New Roman" pitchFamily="18" charset="0"/>
            </a:endParaRPr>
          </a:p>
        </p:txBody>
      </p:sp>
      <p:sp>
        <p:nvSpPr>
          <p:cNvPr id="6" name="Marcador de Posição do Texto 17">
            <a:extLst>
              <a:ext uri="{FF2B5EF4-FFF2-40B4-BE49-F238E27FC236}">
                <a16:creationId xmlns:a16="http://schemas.microsoft.com/office/drawing/2014/main" id="{AD886EC0-F7AB-5F49-B20F-A500B56ED3FD}"/>
              </a:ext>
            </a:extLst>
          </p:cNvPr>
          <p:cNvSpPr txBox="1">
            <a:spLocks/>
          </p:cNvSpPr>
          <p:nvPr/>
        </p:nvSpPr>
        <p:spPr>
          <a:xfrm>
            <a:off x="3115179" y="1776877"/>
            <a:ext cx="8784976" cy="39857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/>
          <a:lstStyle>
            <a:defPPr>
              <a:defRPr lang="pt-PT"/>
            </a:defPPr>
            <a:lvl1pPr marL="0" algn="ctr" defTabSz="914400" rtl="0" eaLnBrk="1" latinLnBrk="0" hangingPunct="1">
              <a:defRPr sz="1323" b="1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200" u="sng" dirty="0">
                <a:solidFill>
                  <a:srgbClr val="002060"/>
                </a:solidFill>
              </a:rPr>
              <a:t>Desta forma iremos conseguir:</a:t>
            </a:r>
          </a:p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pt-PT" sz="2400" b="0" dirty="0">
                <a:solidFill>
                  <a:srgbClr val="002060"/>
                </a:solidFill>
              </a:rPr>
              <a:t>Tornar Pescadores!</a:t>
            </a:r>
          </a:p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pt-PT" sz="2400" b="0" dirty="0">
                <a:solidFill>
                  <a:srgbClr val="002060"/>
                </a:solidFill>
              </a:rPr>
              <a:t>Ensinar o mercado a comprar!</a:t>
            </a:r>
          </a:p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pt-PT" sz="2400" b="0" dirty="0">
                <a:solidFill>
                  <a:srgbClr val="002060"/>
                </a:solidFill>
              </a:rPr>
              <a:t>Somos nós a EDUCAR o Mercado!</a:t>
            </a:r>
          </a:p>
          <a:p>
            <a:pPr marL="457200" indent="-457200" algn="l">
              <a:lnSpc>
                <a:spcPct val="150000"/>
              </a:lnSpc>
              <a:buFontTx/>
              <a:buChar char="-"/>
            </a:pPr>
            <a:r>
              <a:rPr lang="pt-PT" sz="2400" b="0" dirty="0">
                <a:solidFill>
                  <a:srgbClr val="002060"/>
                </a:solidFill>
              </a:rPr>
              <a:t>Definir os critérios de escolha do cliente!</a:t>
            </a:r>
          </a:p>
        </p:txBody>
      </p:sp>
    </p:spTree>
    <p:extLst>
      <p:ext uri="{BB962C8B-B14F-4D97-AF65-F5344CB8AC3E}">
        <p14:creationId xmlns:p14="http://schemas.microsoft.com/office/powerpoint/2010/main" val="399149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093415" y="760556"/>
            <a:ext cx="600517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000" b="1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2. Desta forma mudou também... </a:t>
            </a:r>
          </a:p>
          <a:p>
            <a:r>
              <a:rPr lang="pt-PT" sz="2000" b="1" u="sng" dirty="0">
                <a:solidFill>
                  <a:srgbClr val="0093E0"/>
                </a:solidFill>
                <a:latin typeface="Verdana" panose="020B0604030504040204" pitchFamily="34" charset="0"/>
                <a:cs typeface="Times New Roman" pitchFamily="18" charset="0"/>
              </a:rPr>
              <a:t>Tendências para angariar novos clientes</a:t>
            </a:r>
            <a:endParaRPr lang="en-GB" sz="2000" b="1" u="sng" dirty="0">
              <a:solidFill>
                <a:srgbClr val="0093E0"/>
              </a:solidFill>
              <a:latin typeface="Verdana" panose="020B0604030504040204" pitchFamily="34" charset="0"/>
              <a:cs typeface="Times New Roman" pitchFamily="18" charset="0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48B47C95-9159-1D4A-B4DB-0F5667ED95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604" y="1953491"/>
            <a:ext cx="9714395" cy="396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03863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432</Words>
  <Application>Microsoft Macintosh PowerPoint</Application>
  <PresentationFormat>Ecrã Panorâmico</PresentationFormat>
  <Paragraphs>71</Paragraphs>
  <Slides>21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Verdana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Lojas 1</dc:creator>
  <cp:lastModifiedBy>Lojas 1</cp:lastModifiedBy>
  <cp:revision>3</cp:revision>
  <dcterms:created xsi:type="dcterms:W3CDTF">2018-11-21T17:58:05Z</dcterms:created>
  <dcterms:modified xsi:type="dcterms:W3CDTF">2018-11-21T18:01:37Z</dcterms:modified>
</cp:coreProperties>
</file>